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9"/>
  </p:notesMasterIdLst>
  <p:sldIdLst>
    <p:sldId id="256" r:id="rId2"/>
    <p:sldId id="343" r:id="rId3"/>
    <p:sldId id="344" r:id="rId4"/>
    <p:sldId id="336" r:id="rId5"/>
    <p:sldId id="260" r:id="rId6"/>
    <p:sldId id="261" r:id="rId7"/>
    <p:sldId id="262" r:id="rId8"/>
    <p:sldId id="263" r:id="rId9"/>
    <p:sldId id="268" r:id="rId10"/>
    <p:sldId id="352" r:id="rId11"/>
    <p:sldId id="387" r:id="rId12"/>
    <p:sldId id="264" r:id="rId13"/>
    <p:sldId id="266" r:id="rId14"/>
    <p:sldId id="350" r:id="rId15"/>
    <p:sldId id="351" r:id="rId16"/>
    <p:sldId id="353" r:id="rId17"/>
    <p:sldId id="38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4" autoAdjust="0"/>
    <p:restoredTop sz="75949" autoAdjust="0"/>
  </p:normalViewPr>
  <p:slideViewPr>
    <p:cSldViewPr>
      <p:cViewPr varScale="1">
        <p:scale>
          <a:sx n="85" d="100"/>
          <a:sy n="85" d="100"/>
        </p:scale>
        <p:origin x="22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5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D154A86E-F6B2-43FE-854A-B4D9E41F6E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0165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367B0A9-62C7-455D-855E-11F2813090C1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88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1126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866CBD7-1B76-4D92-BCA5-74350F3E54AD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7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1146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2E7D8CF-959D-4AE6-A04D-5284B14D1A6D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10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589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</a:rPr>
              <a:t>И еще много различных схем производства</a:t>
            </a:r>
          </a:p>
        </p:txBody>
      </p:sp>
      <p:sp>
        <p:nvSpPr>
          <p:cNvPr id="1157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F468F1-5907-4AA3-AC00-FC64924FB29F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14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85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panose="020B0604020202020204" pitchFamily="34" charset="0"/>
            </a:endParaRPr>
          </a:p>
        </p:txBody>
      </p:sp>
      <p:sp>
        <p:nvSpPr>
          <p:cNvPr id="1167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DD322D5-5473-448B-9B75-D682B31CDB38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15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64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39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1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66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33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7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49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06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7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1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56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6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106E36-FD25-4E2D-B0AA-010F637433A0}" type="datetimeFigureOut">
              <a:rPr lang="ru-RU" b="0" smtClean="0">
                <a:solidFill>
                  <a:srgbClr val="3B3B3B">
                    <a:shade val="50000"/>
                  </a:srgb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12.08.2020</a:t>
            </a:fld>
            <a:endParaRPr lang="ru-RU" b="0">
              <a:solidFill>
                <a:srgbClr val="3B3B3B">
                  <a:shade val="50000"/>
                </a:srgbClr>
              </a:solidFill>
              <a:latin typeface="Arial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b="0">
              <a:solidFill>
                <a:srgbClr val="3B3B3B">
                  <a:shade val="50000"/>
                </a:srgbClr>
              </a:solidFill>
              <a:latin typeface="Arial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25C68B6-61C2-468F-89AB-4B9F7531AA68}" type="slidenum">
              <a:rPr lang="ru-RU" b="0" smtClean="0">
                <a:solidFill>
                  <a:srgbClr val="3B3B3B">
                    <a:shade val="50000"/>
                  </a:srgb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b="0">
              <a:solidFill>
                <a:srgbClr val="3B3B3B">
                  <a:shade val="5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133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commons.wikimedia.org/wiki/File:Bitumen2.jpg?uselang=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268760"/>
            <a:ext cx="8208912" cy="230124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 smtClean="0">
                <a:latin typeface="Times New Roman" panose="02020603050405020304" pitchFamily="18" charset="0"/>
              </a:rPr>
              <a:t/>
            </a:r>
            <a:br>
              <a:rPr lang="ru-RU" altLang="ru-RU" b="1" dirty="0" smtClean="0">
                <a:latin typeface="Times New Roman" panose="02020603050405020304" pitchFamily="18" charset="0"/>
              </a:rPr>
            </a:b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>ОРГАНИЧЕСКИЕ (ЧЕРНЫЕ) ВЯЖУЩИЕ </a:t>
            </a:r>
            <a:br>
              <a:rPr lang="ru-RU" altLang="ru-RU" sz="2800" dirty="0" smtClean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>Производство</a:t>
            </a: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800" dirty="0" smtClean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800" dirty="0" smtClean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800" dirty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800" dirty="0" smtClean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800" dirty="0">
                <a:effectLst/>
                <a:latin typeface="Times New Roman" panose="02020603050405020304" pitchFamily="18" charset="0"/>
              </a:rPr>
            </a:br>
            <a:r>
              <a:rPr lang="ru-RU" altLang="ru-RU" sz="2800" dirty="0" err="1" smtClean="0">
                <a:effectLst/>
                <a:latin typeface="Times New Roman" panose="02020603050405020304" pitchFamily="18" charset="0"/>
              </a:rPr>
              <a:t>С</a:t>
            </a:r>
            <a:r>
              <a:rPr lang="ru-RU" altLang="ru-RU" sz="2800" cap="none" dirty="0" err="1" smtClean="0">
                <a:effectLst/>
                <a:latin typeface="Times New Roman" panose="02020603050405020304" pitchFamily="18" charset="0"/>
              </a:rPr>
              <a:t>алимбавева</a:t>
            </a:r>
            <a:r>
              <a:rPr lang="ru-RU" altLang="ru-RU" sz="2800" cap="none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altLang="ru-RU" sz="2800" dirty="0" smtClean="0">
                <a:effectLst/>
                <a:latin typeface="Times New Roman" panose="02020603050405020304" pitchFamily="18" charset="0"/>
              </a:rPr>
              <a:t>З.Н.</a:t>
            </a:r>
            <a:endParaRPr lang="ru-RU" altLang="ru-RU" sz="2800" dirty="0" smtClean="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528" y="1700808"/>
            <a:ext cx="8064896" cy="4554537"/>
          </a:xfrm>
        </p:spPr>
        <p:txBody>
          <a:bodyPr>
            <a:normAutofit/>
          </a:bodyPr>
          <a:lstStyle/>
          <a:p>
            <a:pPr marL="609600" indent="-609600"/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Добыча и переработка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природных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битумов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Добыча и переработка </a:t>
            </a:r>
            <a:br>
              <a:rPr lang="ru-RU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природных битумов</a:t>
            </a:r>
            <a:br>
              <a:rPr lang="ru-RU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0" y="1571625"/>
            <a:ext cx="8858250" cy="4525963"/>
          </a:xfrm>
        </p:spPr>
        <p:txBody>
          <a:bodyPr/>
          <a:lstStyle/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Добыча и  переработка природных битумов производится в следующей последователь-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ности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None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1. Добыча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битумосодержащей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породы. 2. Разделение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битумосодержащей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породы на органическую и минеральные части. </a:t>
            </a:r>
          </a:p>
          <a:p>
            <a:pPr>
              <a:buFontTx/>
              <a:buNone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 Транспортировка и переработка битума.</a:t>
            </a:r>
          </a:p>
          <a:p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Добыча</a:t>
            </a:r>
            <a:endParaRPr lang="ru-RU" alt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760640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добычи природных битумов можно подразделить на:</a:t>
            </a:r>
          </a:p>
          <a:p>
            <a:pPr marL="36576" indent="0">
              <a:buNone/>
              <a:tabLst>
                <a:tab pos="177800" algn="l"/>
              </a:tabLst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карьерные, </a:t>
            </a:r>
          </a:p>
          <a:p>
            <a:pPr marL="36576" indent="0">
              <a:buNone/>
              <a:tabLst>
                <a:tab pos="177800" algn="l"/>
              </a:tabLst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шахтные,</a:t>
            </a:r>
          </a:p>
          <a:p>
            <a:pPr marL="36576" indent="0">
              <a:buNone/>
              <a:tabLst>
                <a:tab pos="177800" algn="l"/>
              </a:tabLst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скважинные. </a:t>
            </a:r>
          </a:p>
          <a:p>
            <a:pPr marL="0" lvl="0" indent="0" eaLnBrk="0" fontAlgn="base" hangingPunct="0">
              <a:spcBef>
                <a:spcPct val="3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битумы извлекаются из добытых асфальтовых горных пород. 	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3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Карьерным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 данном способе породу извлекают на поверхность, где из нее экстрагируют битум органическим растворителем или горячей водой с добавкой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эмульгирующих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составов. Данным способами разрабатываются месторождения с  содержанием в породе битума не менее 10% и глубиной залегания 60 — 90 метров. Коэффициент извлечения битума при этом достигает 85 — 90%. Примером такого способа добычи является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Ярегское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нефтяное месторождение в Республике Коми.</a:t>
            </a:r>
          </a:p>
          <a:p>
            <a:pPr marL="0" lvl="0" indent="0" eaLnBrk="0" fontAlgn="base" hangingPunct="0">
              <a:spcBef>
                <a:spcPct val="3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Шахтным, дренажным.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данном способе  битумы добываются в шахте самотеком через дренажные скважины, пробуренные из горных выработок.</a:t>
            </a:r>
          </a:p>
          <a:p>
            <a:pPr marL="0" lvl="0" indent="0" eaLnBrk="0" fontAlgn="base" hangingPunct="0">
              <a:spcBef>
                <a:spcPct val="3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Скважинным, внутрипластовым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битумы добываются путем термического или иного физического воздействия на породу насыщенную битумом через скважины, пробуренные с поверхности. Скважинными способами разрабатываются месторождения глубиной залегания  жидких природных битумов (битуминозная нефть) более 100 метров. При скважинных способах коэффициент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нефтеотдачи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достигает в среднем 30%. </a:t>
            </a:r>
          </a:p>
          <a:p>
            <a:pPr>
              <a:buFontTx/>
              <a:buNone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smtClean="0">
                <a:latin typeface="Times New Roman" panose="02020603050405020304" pitchFamily="18" charset="0"/>
              </a:rPr>
              <a:t>Производство природных битумов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357313"/>
            <a:ext cx="8229600" cy="4525962"/>
          </a:xfrm>
        </p:spPr>
        <p:txBody>
          <a:bodyPr>
            <a:normAutofit fontScale="92500"/>
          </a:bodyPr>
          <a:lstStyle/>
          <a:p>
            <a:pPr algn="just" eaLnBrk="1" hangingPunct="1"/>
            <a:r>
              <a:rPr lang="ru-RU" altLang="ru-RU" sz="24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способ </a:t>
            </a:r>
            <a:r>
              <a:rPr lang="ru-RU" altLang="ru-RU" sz="2400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(более экономичный)</a:t>
            </a: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Асфальтовую горную породу дробят на частицы размером 6—10 мм и погружают в котел с водой. В воду добавляют соляную кислоту для лучшего отделения битума от минеральных частиц. Смесь измельченной горной породы с подкисленной водой кипятят при постоянном перемешивании. Битум всплывает на поверхность обычно в виде пены, которую вычерпывают, а в отстойниках отделяют от воды. Нагреванием природный битум подсушивают и, если требуется, сгущают продувкой воздуха. Полностью извлечь битум из горной породы не удается. Извлечение битума из асфальтовых пород целесообразно лишь в том случае, когда содержание его в породе составляет не менее 10…15 %.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 eaLnBrk="1" hangingPunct="1"/>
            <a:r>
              <a:rPr lang="ru-RU" alt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способ</a:t>
            </a: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Измельченную породу обрабатывают в котлах или специальных емкостях органическим растворителем, в котором битум растворяется. При этом удобнее и выгоднее применять негорючую и более дешевую жидкость, например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трихлорэтилен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Битум из раствора легко извлекается выпариванием растворителя. При температуре около 100°С удаляют последние частицы растворителя, а при более высокой температуре битум сгущают продувкой воздуха до желаемой вязкости. Первый способ экономичнее второго, но значительная часть битума теряется. При втором способе извлечение его почти полное.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549275"/>
            <a:ext cx="8964612" cy="5576888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малом содержании битума в породах извлекать его непродуктивно. Такие породы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битумные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известняковые и доломитовые 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используют    без извлечения битума в виде тонкого порошка (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асфальтовый порошок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получения асфальтовой мастики и асфальтовых бетонов.</a:t>
            </a:r>
          </a:p>
          <a:p>
            <a:pPr marL="0" indent="36513">
              <a:tabLst>
                <a:tab pos="541338" algn="l"/>
              </a:tabLst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битумы отличаются </a:t>
            </a:r>
          </a:p>
          <a:p>
            <a:pPr marL="0" indent="36513">
              <a:tabLst>
                <a:tab pos="541338" algn="l"/>
              </a:tabLst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Высокой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атмосферостойкостью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хорошим </a:t>
            </a:r>
          </a:p>
          <a:p>
            <a:pPr marL="0" indent="36513">
              <a:tabLst>
                <a:tab pos="541338" algn="l"/>
              </a:tabLst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Прилипанием к поверхности </a:t>
            </a:r>
          </a:p>
          <a:p>
            <a:pPr marL="0" indent="36513">
              <a:tabLst>
                <a:tab pos="541338" algn="l"/>
              </a:tabLst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Каменных  материалов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07413" cy="1354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latin typeface="Times New Roman" panose="02020603050405020304" pitchFamily="18" charset="0"/>
              </a:rPr>
              <a:t/>
            </a:r>
            <a:br>
              <a:rPr lang="ru-RU" altLang="ru-RU" sz="4000" b="1" dirty="0" smtClean="0">
                <a:latin typeface="Times New Roman" panose="02020603050405020304" pitchFamily="18" charset="0"/>
              </a:rPr>
            </a:br>
            <a:r>
              <a:rPr lang="ru-RU" altLang="ru-RU" sz="4000" b="1" dirty="0" smtClean="0">
                <a:latin typeface="Times New Roman" panose="02020603050405020304" pitchFamily="18" charset="0"/>
              </a:rPr>
              <a:t>Нефтяные (искусственные) битумы</a:t>
            </a:r>
            <a:br>
              <a:rPr lang="ru-RU" altLang="ru-RU" sz="4000" b="1" dirty="0" smtClean="0">
                <a:latin typeface="Times New Roman" panose="02020603050405020304" pitchFamily="18" charset="0"/>
              </a:rPr>
            </a:br>
            <a:endParaRPr lang="ru-RU" altLang="ru-RU" sz="4000" b="1" dirty="0" smtClean="0">
              <a:latin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latin typeface="Times New Roman" panose="02020603050405020304" pitchFamily="18" charset="0"/>
              </a:rPr>
              <a:t>Получают путем переработки нефти при выделении из нее газов (бутана, пропана, этилена), бензина, керосина, дизельного топлива и др. </a:t>
            </a:r>
          </a:p>
          <a:p>
            <a:pPr eaLnBrk="1" hangingPunct="1">
              <a:buFontTx/>
              <a:buNone/>
            </a:pPr>
            <a:r>
              <a:rPr lang="ru-RU" altLang="ru-RU" dirty="0" smtClean="0">
                <a:latin typeface="Times New Roman" panose="02020603050405020304" pitchFamily="18" charset="0"/>
              </a:rPr>
              <a:t>	К ним относятся гудрон и нефтяные битумы.</a:t>
            </a:r>
          </a:p>
          <a:p>
            <a:pPr eaLnBrk="1" hangingPunct="1"/>
            <a:endParaRPr lang="ru-RU" altLang="ru-RU" dirty="0" smtClean="0">
              <a:latin typeface="Times New Roman" panose="02020603050405020304" pitchFamily="18" charset="0"/>
            </a:endParaRPr>
          </a:p>
        </p:txBody>
      </p:sp>
      <p:pic>
        <p:nvPicPr>
          <p:cNvPr id="13316" name="Picture 5" descr="http://upload.wikimedia.org/wikipedia/commons/c/c5/Bitumen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4357688"/>
            <a:ext cx="35115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http://i.t30p.ru/X-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287838"/>
            <a:ext cx="2643188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229600" cy="4905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b="1" dirty="0" smtClean="0">
                <a:latin typeface="Times New Roman" panose="02020603050405020304" pitchFamily="18" charset="0"/>
              </a:rPr>
              <a:t>Этапы перегонки нефти</a:t>
            </a:r>
            <a:endParaRPr lang="ru-RU" altLang="ru-RU" sz="4000" dirty="0" smtClean="0">
              <a:latin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836613"/>
            <a:ext cx="8785225" cy="576103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I этап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    	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40…180 °С – бензины С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5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Н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12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 до С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10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Н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22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			40…70 °С – </a:t>
            </a:r>
            <a:r>
              <a:rPr lang="ru-RU" altLang="ru-RU" sz="2400" b="1" dirty="0" err="1" smtClean="0">
                <a:latin typeface="Times New Roman" panose="02020603050405020304" pitchFamily="18" charset="0"/>
              </a:rPr>
              <a:t>петролейный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 эфир;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               	70…100 °С – авиационный бензин;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               	100…120 °С – автомобильный бензин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II этап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  	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180…270 °С – керосин С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10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Н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22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 – С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16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Н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34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III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этап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  	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270…360 °С – солярные масла от С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12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Н</a:t>
            </a:r>
            <a:r>
              <a:rPr lang="ru-RU" altLang="ru-RU" sz="2400" b="1" baseline="-25000" dirty="0" smtClean="0">
                <a:latin typeface="Times New Roman" panose="02020603050405020304" pitchFamily="18" charset="0"/>
              </a:rPr>
              <a:t>20</a:t>
            </a:r>
            <a:r>
              <a:rPr lang="ru-RU" altLang="ru-RU" sz="2400" b="1" dirty="0" smtClean="0">
                <a:latin typeface="Times New Roman" panose="02020603050405020304" pitchFamily="18" charset="0"/>
              </a:rPr>
              <a:t>. Из них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              	получают смазочные масла и различные виды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              	дизельного топлива.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IV этап 	Мазут (нефтяные остатки до 40…50 %) 			содержит  еще более тяжелые углеводороды.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			Из мазута получают смазочные масла, вазелин,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             	парафин.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</a:rPr>
              <a:t>V этап 	360…400 °С – получают гудрон (битум).</a:t>
            </a:r>
          </a:p>
          <a:p>
            <a:pPr eaLnBrk="1" hangingPunct="1">
              <a:lnSpc>
                <a:spcPct val="90000"/>
              </a:lnSpc>
            </a:pPr>
            <a:endParaRPr lang="ru-RU" altLang="ru-RU" sz="2400" b="1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>
            <a:normAutofit fontScale="90000"/>
          </a:bodyPr>
          <a:lstStyle/>
          <a:p>
            <a:r>
              <a:rPr lang="ru-RU" alt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переработка нефти</a:t>
            </a:r>
            <a:endParaRPr lang="ru-RU" altLang="ru-RU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2" descr="http://www.mirnefti.ru/UserFiles/Image/scheme3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3" y="857250"/>
            <a:ext cx="3612811" cy="575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http://www.mirnefti.ru/UserFiles/Image/rectcol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65944"/>
            <a:ext cx="230505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71400"/>
            <a:ext cx="9036496" cy="681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30000"/>
              </a:spcBef>
              <a:defRPr/>
            </a:pPr>
            <a:endParaRPr lang="ru-RU" sz="1100" b="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hangingPunct="0">
              <a:spcBef>
                <a:spcPct val="30000"/>
              </a:spcBef>
              <a:defRPr/>
            </a:pPr>
            <a:r>
              <a:rPr lang="ru-RU" sz="1400" b="0" dirty="0" smtClean="0">
                <a:cs typeface="Times New Roman" panose="02020603050405020304" pitchFamily="18" charset="0"/>
              </a:rPr>
              <a:t>Из нефти  после резервуара </a:t>
            </a:r>
            <a:r>
              <a:rPr lang="ru-RU" sz="1400" b="0" dirty="0" err="1">
                <a:cs typeface="Times New Roman" panose="02020603050405020304" pitchFamily="18" charset="0"/>
              </a:rPr>
              <a:t>нефтеперегонноно</a:t>
            </a:r>
            <a:r>
              <a:rPr lang="ru-RU" sz="1400" b="0" dirty="0">
                <a:cs typeface="Times New Roman" panose="02020603050405020304" pitchFamily="18" charset="0"/>
              </a:rPr>
              <a:t> завода (НПЗ</a:t>
            </a:r>
            <a:r>
              <a:rPr lang="ru-RU" sz="1400" b="0" dirty="0" smtClean="0">
                <a:cs typeface="Times New Roman" panose="02020603050405020304" pitchFamily="18" charset="0"/>
              </a:rPr>
              <a:t>) удаляют </a:t>
            </a:r>
            <a:r>
              <a:rPr lang="ru-RU" sz="1400" b="0" dirty="0">
                <a:cs typeface="Times New Roman" panose="02020603050405020304" pitchFamily="18" charset="0"/>
              </a:rPr>
              <a:t>механические примеси и растворенные газы, очищают от лишней соли и воды на электрообессоливающих </a:t>
            </a:r>
            <a:r>
              <a:rPr lang="ru-RU" sz="1400" b="0" dirty="0" smtClean="0">
                <a:cs typeface="Times New Roman" panose="02020603050405020304" pitchFamily="18" charset="0"/>
              </a:rPr>
              <a:t>установках.</a:t>
            </a:r>
            <a:endParaRPr lang="ru-RU" sz="1400" b="0" dirty="0">
              <a:cs typeface="Times New Roman" panose="02020603050405020304" pitchFamily="18" charset="0"/>
            </a:endParaRP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 smtClean="0">
                <a:cs typeface="Times New Roman" panose="02020603050405020304" pitchFamily="18" charset="0"/>
              </a:rPr>
              <a:t>На </a:t>
            </a:r>
            <a:r>
              <a:rPr lang="ru-RU" sz="1400" b="0" dirty="0">
                <a:cs typeface="Times New Roman" panose="02020603050405020304" pitchFamily="18" charset="0"/>
              </a:rPr>
              <a:t>этой же стадии определяют и свойства сырья</a:t>
            </a:r>
            <a:r>
              <a:rPr lang="ru-RU" sz="1400" b="0" dirty="0" smtClean="0">
                <a:cs typeface="Times New Roman" panose="02020603050405020304" pitchFamily="18" charset="0"/>
              </a:rPr>
              <a:t>. Нефть </a:t>
            </a:r>
            <a:r>
              <a:rPr lang="ru-RU" sz="1400" b="0" dirty="0">
                <a:cs typeface="Times New Roman" panose="02020603050405020304" pitchFamily="18" charset="0"/>
              </a:rPr>
              <a:t>делят на </a:t>
            </a:r>
            <a:r>
              <a:rPr lang="ru-RU" sz="1400" b="0" dirty="0" smtClean="0">
                <a:cs typeface="Times New Roman" panose="02020603050405020304" pitchFamily="18" charset="0"/>
              </a:rPr>
              <a:t>фракции </a:t>
            </a:r>
            <a:r>
              <a:rPr lang="ru-RU" sz="1400" b="0" dirty="0">
                <a:cs typeface="Times New Roman" panose="02020603050405020304" pitchFamily="18" charset="0"/>
              </a:rPr>
              <a:t> в </a:t>
            </a:r>
            <a:r>
              <a:rPr lang="ru-RU" sz="1400" b="0" dirty="0" err="1">
                <a:cs typeface="Times New Roman" panose="02020603050405020304" pitchFamily="18" charset="0"/>
              </a:rPr>
              <a:t>зависимоcти</a:t>
            </a:r>
            <a:r>
              <a:rPr lang="ru-RU" sz="1400" b="0" dirty="0">
                <a:cs typeface="Times New Roman" panose="02020603050405020304" pitchFamily="18" charset="0"/>
              </a:rPr>
              <a:t> от температуры кипения и плотности. </a:t>
            </a:r>
            <a:endParaRPr lang="ru-RU" sz="1400" b="0" dirty="0" smtClean="0">
              <a:cs typeface="Times New Roman" panose="02020603050405020304" pitchFamily="18" charset="0"/>
            </a:endParaRP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 smtClean="0">
                <a:cs typeface="Times New Roman" panose="02020603050405020304" pitchFamily="18" charset="0"/>
              </a:rPr>
              <a:t>Перегонка происходит </a:t>
            </a:r>
            <a:r>
              <a:rPr lang="ru-RU" sz="1400" b="0" dirty="0">
                <a:cs typeface="Times New Roman" panose="02020603050405020304" pitchFamily="18" charset="0"/>
              </a:rPr>
              <a:t>в ректификационной колонне – специальном аппарате для разделения нефти на фракции. </a:t>
            </a:r>
            <a:endParaRPr lang="ru-RU" sz="1400" b="0" dirty="0" smtClean="0">
              <a:cs typeface="Times New Roman" panose="02020603050405020304" pitchFamily="18" charset="0"/>
            </a:endParaRP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 smtClean="0">
                <a:cs typeface="Times New Roman" panose="02020603050405020304" pitchFamily="18" charset="0"/>
              </a:rPr>
              <a:t>Нефтеперерабатывающий завод - это </a:t>
            </a:r>
            <a:r>
              <a:rPr lang="ru-RU" sz="1400" b="0" dirty="0">
                <a:cs typeface="Times New Roman" panose="02020603050405020304" pitchFamily="18" charset="0"/>
              </a:rPr>
              <a:t>огромные сооружения: высота такой колонны может превышать 60 м. </a:t>
            </a:r>
            <a:r>
              <a:rPr lang="ru-RU" sz="1400" b="0" dirty="0" smtClean="0">
                <a:cs typeface="Times New Roman" panose="02020603050405020304" pitchFamily="18" charset="0"/>
              </a:rPr>
              <a:t>Разделяет </a:t>
            </a:r>
            <a:r>
              <a:rPr lang="ru-RU" sz="1400" b="0" dirty="0">
                <a:cs typeface="Times New Roman" panose="02020603050405020304" pitchFamily="18" charset="0"/>
              </a:rPr>
              <a:t>субстанции, температура кипения которых отличается менее чем на 6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С.</a:t>
            </a: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>
                <a:cs typeface="Times New Roman" panose="02020603050405020304" pitchFamily="18" charset="0"/>
              </a:rPr>
              <a:t>Нефть, нагретую в змеевике до 320-390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С, подают в колонну в виде смеси горячей жидкости и пара. Там пары тяжелых, а потом легких фракций последовательно конденсируются и оседают на специальных тарелках – их может быть от 30 до 60. В результате получают прямогонный бензин (температура кипения 30-160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С), </a:t>
            </a:r>
            <a:r>
              <a:rPr lang="ru-RU" sz="1400" b="0" dirty="0" err="1" smtClean="0">
                <a:cs typeface="Times New Roman" panose="02020603050405020304" pitchFamily="18" charset="0"/>
              </a:rPr>
              <a:t>нафту</a:t>
            </a:r>
            <a:r>
              <a:rPr lang="ru-RU" sz="1400" b="0" dirty="0" smtClean="0">
                <a:cs typeface="Times New Roman" panose="02020603050405020304" pitchFamily="18" charset="0"/>
              </a:rPr>
              <a:t>, </a:t>
            </a:r>
            <a:r>
              <a:rPr lang="ru-RU" sz="1400" b="0" dirty="0">
                <a:cs typeface="Times New Roman" panose="02020603050405020304" pitchFamily="18" charset="0"/>
              </a:rPr>
              <a:t>которую еще называют </a:t>
            </a:r>
            <a:r>
              <a:rPr lang="ru-RU" sz="1400" b="0" dirty="0" smtClean="0">
                <a:cs typeface="Times New Roman" panose="02020603050405020304" pitchFamily="18" charset="0"/>
              </a:rPr>
              <a:t>лигроином  </a:t>
            </a:r>
            <a:r>
              <a:rPr lang="ru-RU" sz="1400" b="0" dirty="0">
                <a:cs typeface="Times New Roman" panose="02020603050405020304" pitchFamily="18" charset="0"/>
              </a:rPr>
              <a:t> (105-160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С), керосин (160-230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С), </a:t>
            </a:r>
            <a:r>
              <a:rPr lang="ru-RU" sz="1400" b="0" dirty="0" smtClean="0">
                <a:cs typeface="Times New Roman" panose="02020603050405020304" pitchFamily="18" charset="0"/>
              </a:rPr>
              <a:t> </a:t>
            </a:r>
            <a:r>
              <a:rPr lang="ru-RU" sz="1400" b="0" dirty="0">
                <a:cs typeface="Times New Roman" panose="02020603050405020304" pitchFamily="18" charset="0"/>
              </a:rPr>
              <a:t> </a:t>
            </a:r>
            <a:r>
              <a:rPr lang="ru-RU" sz="1400" b="0" dirty="0" err="1" smtClean="0">
                <a:cs typeface="Times New Roman" panose="02020603050405020304" pitchFamily="18" charset="0"/>
              </a:rPr>
              <a:t>газоль</a:t>
            </a:r>
            <a:r>
              <a:rPr lang="ru-RU" sz="1400" b="0" dirty="0" smtClean="0">
                <a:cs typeface="Times New Roman" panose="02020603050405020304" pitchFamily="18" charset="0"/>
              </a:rPr>
              <a:t> (230-400</a:t>
            </a:r>
            <a:r>
              <a:rPr lang="ru-RU" sz="1400" b="0" baseline="30000" dirty="0" smtClean="0">
                <a:cs typeface="Times New Roman" panose="02020603050405020304" pitchFamily="18" charset="0"/>
              </a:rPr>
              <a:t>o</a:t>
            </a:r>
            <a:r>
              <a:rPr lang="ru-RU" sz="1400" b="0" dirty="0" smtClean="0">
                <a:cs typeface="Times New Roman" panose="02020603050405020304" pitchFamily="18" charset="0"/>
              </a:rPr>
              <a:t>С</a:t>
            </a:r>
            <a:r>
              <a:rPr lang="ru-RU" sz="1400" b="0" dirty="0">
                <a:cs typeface="Times New Roman" panose="02020603050405020304" pitchFamily="18" charset="0"/>
              </a:rPr>
              <a:t>) и мазут, остающийся после отделения остальных фракций.</a:t>
            </a: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>
                <a:cs typeface="Times New Roman" panose="02020603050405020304" pitchFamily="18" charset="0"/>
              </a:rPr>
              <a:t>Бензин и </a:t>
            </a:r>
            <a:r>
              <a:rPr lang="ru-RU" sz="1400" b="0" dirty="0" err="1">
                <a:cs typeface="Times New Roman" panose="02020603050405020304" pitchFamily="18" charset="0"/>
              </a:rPr>
              <a:t>нафту</a:t>
            </a:r>
            <a:r>
              <a:rPr lang="ru-RU" sz="1400" b="0" dirty="0">
                <a:cs typeface="Times New Roman" panose="02020603050405020304" pitchFamily="18" charset="0"/>
              </a:rPr>
              <a:t> затем подвергают каталитическому </a:t>
            </a:r>
            <a:r>
              <a:rPr lang="ru-RU" sz="1400" b="0" dirty="0" err="1" smtClean="0">
                <a:cs typeface="Times New Roman" panose="02020603050405020304" pitchFamily="18" charset="0"/>
              </a:rPr>
              <a:t>риформингу</a:t>
            </a:r>
            <a:r>
              <a:rPr lang="ru-RU" sz="1400" b="0" dirty="0" smtClean="0">
                <a:cs typeface="Times New Roman" panose="02020603050405020304" pitchFamily="18" charset="0"/>
              </a:rPr>
              <a:t>. </a:t>
            </a:r>
            <a:r>
              <a:rPr lang="ru-RU" sz="1400" b="0" dirty="0">
                <a:cs typeface="Times New Roman" panose="02020603050405020304" pitchFamily="18" charset="0"/>
              </a:rPr>
              <a:t>При температуре 320-520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 и давлении в 15-40 атмосфер в присутствии платиновых </a:t>
            </a:r>
            <a:r>
              <a:rPr lang="ru-RU" sz="1400" b="0" dirty="0" smtClean="0">
                <a:cs typeface="Times New Roman" panose="02020603050405020304" pitchFamily="18" charset="0"/>
              </a:rPr>
              <a:t>катализаторов получают </a:t>
            </a:r>
            <a:r>
              <a:rPr lang="ru-RU" sz="1400" b="0" dirty="0">
                <a:cs typeface="Times New Roman" panose="02020603050405020304" pitchFamily="18" charset="0"/>
              </a:rPr>
              <a:t>бензин с высоким </a:t>
            </a:r>
            <a:r>
              <a:rPr lang="ru-RU" sz="1400" b="0" dirty="0" smtClean="0">
                <a:cs typeface="Times New Roman" panose="02020603050405020304" pitchFamily="18" charset="0"/>
              </a:rPr>
              <a:t>октановым числом и</a:t>
            </a:r>
            <a:r>
              <a:rPr lang="ru-RU" sz="1400" b="0" dirty="0">
                <a:cs typeface="Times New Roman" panose="02020603050405020304" pitchFamily="18" charset="0"/>
              </a:rPr>
              <a:t> </a:t>
            </a:r>
            <a:r>
              <a:rPr lang="ru-RU" sz="1400" b="0" dirty="0" smtClean="0">
                <a:cs typeface="Times New Roman" panose="02020603050405020304" pitchFamily="18" charset="0"/>
              </a:rPr>
              <a:t>ароматические углеводороды</a:t>
            </a:r>
            <a:r>
              <a:rPr lang="ru-RU" sz="1400" b="0" dirty="0">
                <a:cs typeface="Times New Roman" panose="02020603050405020304" pitchFamily="18" charset="0"/>
              </a:rPr>
              <a:t> </a:t>
            </a:r>
            <a:r>
              <a:rPr lang="ru-RU" sz="1400" b="0" dirty="0" smtClean="0">
                <a:cs typeface="Times New Roman" panose="02020603050405020304" pitchFamily="18" charset="0"/>
              </a:rPr>
              <a:t>– бензол,</a:t>
            </a:r>
            <a:r>
              <a:rPr lang="ru-RU" sz="1400" b="0" dirty="0">
                <a:cs typeface="Times New Roman" panose="02020603050405020304" pitchFamily="18" charset="0"/>
              </a:rPr>
              <a:t> </a:t>
            </a:r>
            <a:r>
              <a:rPr lang="ru-RU" sz="1400" b="0" dirty="0" smtClean="0">
                <a:cs typeface="Times New Roman" panose="02020603050405020304" pitchFamily="18" charset="0"/>
              </a:rPr>
              <a:t>толуол, ксилол и </a:t>
            </a:r>
            <a:r>
              <a:rPr lang="ru-RU" sz="1400" b="0" dirty="0">
                <a:cs typeface="Times New Roman" panose="02020603050405020304" pitchFamily="18" charset="0"/>
              </a:rPr>
              <a:t>другие. Последние используются в качестве сырья </a:t>
            </a:r>
            <a:r>
              <a:rPr lang="ru-RU" sz="1400" b="0" dirty="0" smtClean="0">
                <a:cs typeface="Times New Roman" panose="02020603050405020304" pitchFamily="18" charset="0"/>
              </a:rPr>
              <a:t>для нефтехимической промышлености. </a:t>
            </a:r>
            <a:r>
              <a:rPr lang="ru-RU" sz="1400" b="0" dirty="0">
                <a:cs typeface="Times New Roman" panose="02020603050405020304" pitchFamily="18" charset="0"/>
              </a:rPr>
              <a:t>Кроме того, во время процесса </a:t>
            </a:r>
            <a:r>
              <a:rPr lang="ru-RU" sz="1400" b="0" dirty="0" err="1">
                <a:cs typeface="Times New Roman" panose="02020603050405020304" pitchFamily="18" charset="0"/>
              </a:rPr>
              <a:t>риформинга</a:t>
            </a:r>
            <a:r>
              <a:rPr lang="ru-RU" sz="1400" b="0" dirty="0">
                <a:cs typeface="Times New Roman" panose="02020603050405020304" pitchFamily="18" charset="0"/>
              </a:rPr>
              <a:t> выделяется водород, который можно использовать, например, </a:t>
            </a:r>
            <a:r>
              <a:rPr lang="ru-RU" sz="1400" b="0" dirty="0" smtClean="0">
                <a:cs typeface="Times New Roman" panose="02020603050405020304" pitchFamily="18" charset="0"/>
              </a:rPr>
              <a:t>для гидроочистки.</a:t>
            </a:r>
            <a:endParaRPr lang="ru-RU" sz="1400" b="0" dirty="0">
              <a:cs typeface="Times New Roman" panose="02020603050405020304" pitchFamily="18" charset="0"/>
            </a:endParaRP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>
                <a:cs typeface="Times New Roman" panose="02020603050405020304" pitchFamily="18" charset="0"/>
              </a:rPr>
              <a:t>На гидроочистку направляют керосины и газойли, чтобы в водородной среде с использованием катализаторов удалить серу, азот, металлы и другие нежелательные примеси. Керосин, который в зависимости от его свойств делят на авиационный, тракторный и осветительный, после очистки можно использовать по назначению. А газойль отправляют либо на смешивание, чтобы получить из него дизельное топливо, либо на </a:t>
            </a:r>
            <a:r>
              <a:rPr lang="ru-RU" sz="1400" b="0" dirty="0" err="1" smtClean="0">
                <a:cs typeface="Times New Roman" panose="02020603050405020304" pitchFamily="18" charset="0"/>
              </a:rPr>
              <a:t>каталический</a:t>
            </a:r>
            <a:r>
              <a:rPr lang="ru-RU" sz="1400" b="0" dirty="0" smtClean="0">
                <a:cs typeface="Times New Roman" panose="02020603050405020304" pitchFamily="18" charset="0"/>
              </a:rPr>
              <a:t> крекинг</a:t>
            </a:r>
            <a:r>
              <a:rPr lang="ru-RU" sz="1400" b="0" dirty="0">
                <a:cs typeface="Times New Roman" panose="02020603050405020304" pitchFamily="18" charset="0"/>
              </a:rPr>
              <a:t> (так называют расщепление больших молекул углеводородов на две или более под действием температуры около 500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 и, конечно, катализаторов).</a:t>
            </a:r>
          </a:p>
          <a:p>
            <a:pPr lvl="0" eaLnBrk="0" hangingPunct="0">
              <a:spcBef>
                <a:spcPct val="30000"/>
              </a:spcBef>
              <a:defRPr/>
            </a:pPr>
            <a:r>
              <a:rPr lang="ru-RU" sz="1400" b="0" dirty="0" smtClean="0">
                <a:cs typeface="Times New Roman" panose="02020603050405020304" pitchFamily="18" charset="0"/>
              </a:rPr>
              <a:t>Мазут  </a:t>
            </a:r>
            <a:r>
              <a:rPr lang="ru-RU" sz="1400" b="0" dirty="0">
                <a:cs typeface="Times New Roman" panose="02020603050405020304" pitchFamily="18" charset="0"/>
              </a:rPr>
              <a:t>применяют как жидкое котельное топливо или используют как сырье для дальнейшей переработки – </a:t>
            </a:r>
            <a:r>
              <a:rPr lang="ru-RU" sz="1400" b="0" dirty="0" smtClean="0">
                <a:cs typeface="Times New Roman" panose="02020603050405020304" pitchFamily="18" charset="0"/>
              </a:rPr>
              <a:t>вакуумной </a:t>
            </a:r>
            <a:r>
              <a:rPr lang="ru-RU" sz="1400" b="0" dirty="0" err="1" smtClean="0">
                <a:cs typeface="Times New Roman" panose="02020603050405020304" pitchFamily="18" charset="0"/>
              </a:rPr>
              <a:t>перегонги</a:t>
            </a:r>
            <a:r>
              <a:rPr lang="ru-RU" sz="1400" b="0" dirty="0" smtClean="0">
                <a:cs typeface="Times New Roman" panose="02020603050405020304" pitchFamily="18" charset="0"/>
              </a:rPr>
              <a:t>. </a:t>
            </a:r>
            <a:r>
              <a:rPr lang="ru-RU" sz="1400" b="0" dirty="0">
                <a:cs typeface="Times New Roman" panose="02020603050405020304" pitchFamily="18" charset="0"/>
              </a:rPr>
              <a:t>Тяжелые фракции невозможно перегнать при атмосферном давлении – при необходимой для их кипения высокой температуре начинается разрушение молекул. А в условиях вакуума их перегонку можно осуществлять при пониженной температуре – около 400</a:t>
            </a:r>
            <a:r>
              <a:rPr lang="ru-RU" sz="1400" b="0" baseline="30000" dirty="0">
                <a:cs typeface="Times New Roman" panose="02020603050405020304" pitchFamily="18" charset="0"/>
              </a:rPr>
              <a:t>o</a:t>
            </a:r>
            <a:r>
              <a:rPr lang="ru-RU" sz="1400" b="0" dirty="0">
                <a:cs typeface="Times New Roman" panose="02020603050405020304" pitchFamily="18" charset="0"/>
              </a:rPr>
              <a:t>С. В результате получают продукцию, которая подходит для переработки в моторное топливо, масла, парафины </a:t>
            </a:r>
            <a:r>
              <a:rPr lang="ru-RU" sz="1400" b="0" dirty="0" smtClean="0">
                <a:cs typeface="Times New Roman" panose="02020603050405020304" pitchFamily="18" charset="0"/>
              </a:rPr>
              <a:t>и гудрон. </a:t>
            </a:r>
            <a:endParaRPr lang="ru-RU" sz="1400" b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05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>
                <a:latin typeface="Times New Roman" panose="02020603050405020304" pitchFamily="18" charset="0"/>
              </a:rPr>
              <a:t>   В зависимости от способа производства различают </a:t>
            </a:r>
            <a:r>
              <a:rPr lang="ru-RU" altLang="ru-RU" b="1" u="sng" smtClean="0">
                <a:latin typeface="Times New Roman" panose="02020603050405020304" pitchFamily="18" charset="0"/>
              </a:rPr>
              <a:t>нефтяные битумы</a:t>
            </a:r>
          </a:p>
          <a:p>
            <a:pPr eaLnBrk="1" hangingPunct="1">
              <a:buFontTx/>
              <a:buNone/>
            </a:pPr>
            <a:endParaRPr lang="ru-RU" altLang="ru-RU" b="1" i="1" u="sng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i="1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i="1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smtClean="0">
                <a:latin typeface="Times New Roman" panose="02020603050405020304" pitchFamily="18" charset="0"/>
              </a:rPr>
              <a:t>остаточные      окисленные    крекинговые</a:t>
            </a:r>
            <a:endParaRPr lang="ru-RU" altLang="ru-RU" b="1" smtClean="0">
              <a:latin typeface="Times New Roman" panose="02020603050405020304" pitchFamily="18" charset="0"/>
            </a:endParaRPr>
          </a:p>
          <a:p>
            <a:pPr eaLnBrk="1" hangingPunct="1"/>
            <a:endParaRPr lang="ru-RU" altLang="ru-RU" smtClean="0">
              <a:latin typeface="Times New Roman" panose="02020603050405020304" pitchFamily="18" charset="0"/>
            </a:endParaRPr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4500563" y="1700213"/>
            <a:ext cx="0" cy="172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 flipH="1">
            <a:off x="1692275" y="1773238"/>
            <a:ext cx="1871663" cy="172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5364163" y="1700213"/>
            <a:ext cx="1944687" cy="172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3460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b="1" dirty="0" smtClean="0">
                <a:latin typeface="Times New Roman" panose="02020603050405020304" pitchFamily="18" charset="0"/>
              </a:rPr>
              <a:t/>
            </a:r>
            <a:br>
              <a:rPr lang="ru-RU" altLang="ru-RU" sz="4000" b="1" dirty="0" smtClean="0">
                <a:latin typeface="Times New Roman" panose="02020603050405020304" pitchFamily="18" charset="0"/>
              </a:rPr>
            </a:br>
            <a:r>
              <a:rPr lang="ru-RU" altLang="ru-RU" sz="2700" b="1" dirty="0" smtClean="0">
                <a:latin typeface="Times New Roman" panose="02020603050405020304" pitchFamily="18" charset="0"/>
              </a:rPr>
              <a:t>Остаточные </a:t>
            </a:r>
            <a:r>
              <a:rPr lang="ru-RU" altLang="ru-RU" sz="2700" b="1" dirty="0" smtClean="0">
                <a:latin typeface="Times New Roman" panose="02020603050405020304" pitchFamily="18" charset="0"/>
              </a:rPr>
              <a:t>битумы</a:t>
            </a:r>
            <a:r>
              <a:rPr lang="ru-RU" altLang="ru-RU" sz="4000" dirty="0" smtClean="0">
                <a:latin typeface="Times New Roman" panose="02020603050405020304" pitchFamily="18" charset="0"/>
              </a:rPr>
              <a:t/>
            </a:r>
            <a:br>
              <a:rPr lang="ru-RU" altLang="ru-RU" sz="4000" dirty="0" smtClean="0">
                <a:latin typeface="Times New Roman" panose="02020603050405020304" pitchFamily="18" charset="0"/>
              </a:rPr>
            </a:br>
            <a:endParaRPr lang="ru-RU" altLang="ru-RU" sz="4000" dirty="0" smtClean="0">
              <a:latin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764704"/>
            <a:ext cx="8712968" cy="6093296"/>
          </a:xfrm>
        </p:spPr>
        <p:txBody>
          <a:bodyPr>
            <a:normAutofit fontScale="62500" lnSpcReduction="20000"/>
          </a:bodyPr>
          <a:lstStyle/>
          <a:p>
            <a:pPr marL="36576" indent="0" eaLnBrk="1" hangingPunct="1">
              <a:buNone/>
            </a:pPr>
            <a:r>
              <a:rPr lang="ru-RU" altLang="ru-RU" sz="3200" dirty="0" smtClean="0">
                <a:latin typeface="Times New Roman" panose="02020603050405020304" pitchFamily="18" charset="0"/>
              </a:rPr>
              <a:t>Получают путем глубокого отбора масел из гудронов. </a:t>
            </a:r>
            <a:endParaRPr lang="ru-RU" altLang="ru-RU" sz="3200" dirty="0" smtClean="0">
              <a:latin typeface="Times New Roman" panose="02020603050405020304" pitchFamily="18" charset="0"/>
            </a:endParaRPr>
          </a:p>
          <a:p>
            <a:pPr marL="36576" indent="0" eaLnBrk="1" hangingPunct="1">
              <a:buNone/>
            </a:pPr>
            <a:r>
              <a:rPr lang="ru-RU" altLang="ru-RU" sz="3200" dirty="0" smtClean="0">
                <a:latin typeface="Times New Roman" panose="02020603050405020304" pitchFamily="18" charset="0"/>
              </a:rPr>
              <a:t>Гудрон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– остаток после отгонки из мазута масляных фракций. </a:t>
            </a:r>
            <a:endParaRPr lang="ru-RU" altLang="ru-RU" sz="3200" dirty="0" smtClean="0">
              <a:latin typeface="Times New Roman" panose="02020603050405020304" pitchFamily="18" charset="0"/>
            </a:endParaRPr>
          </a:p>
          <a:p>
            <a:pPr marL="36576" indent="0" eaLnBrk="1" hangingPunct="1">
              <a:buNone/>
            </a:pPr>
            <a:r>
              <a:rPr lang="ru-RU" altLang="ru-RU" sz="3200" dirty="0" smtClean="0">
                <a:latin typeface="Times New Roman" panose="02020603050405020304" pitchFamily="18" charset="0"/>
              </a:rPr>
              <a:t>При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нормальной температуре это твердые или полутвердые продукты относительно малой вязкости.</a:t>
            </a:r>
          </a:p>
          <a:p>
            <a:pPr marL="0" indent="0">
              <a:buNone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сырье для получения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нефтяных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битумов.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виде вяжущего вещества 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дорожном строительстве</a:t>
            </a:r>
          </a:p>
          <a:p>
            <a:pPr algn="ctr">
              <a:buNone/>
            </a:pPr>
            <a:r>
              <a:rPr lang="ru-RU" alt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+mj-cs"/>
              </a:rPr>
              <a:t>Окисленные битумы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6EA0B0"/>
              </a:buClr>
              <a:buNone/>
            </a:pPr>
            <a:r>
              <a:rPr lang="ru-RU" altLang="ru-RU" sz="32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Получают </a:t>
            </a: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путем продувки воздуха через нефтяные остатки (окисление гудрона). 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6EA0B0"/>
              </a:buClr>
              <a:buNone/>
            </a:pP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В процессе производства окисленных битумов кислород воздуха реагирует с водородом, содержащимся в остатках, образуя водяные пары. Потеря водорода сопровождается уплотнением нефтяных остатков ввиду их полимеризации и сгущения</a:t>
            </a:r>
            <a:r>
              <a:rPr lang="ru-RU" altLang="ru-RU" sz="32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.</a:t>
            </a: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Clr>
                <a:srgbClr val="6EA0B0"/>
              </a:buClr>
              <a:buNone/>
            </a:pPr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+mj-cs"/>
              </a:rPr>
              <a:t>Крекинговые битумы</a:t>
            </a:r>
            <a:endParaRPr lang="ru-RU" altLang="ru-RU" sz="320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36576" lvl="0" indent="0">
              <a:lnSpc>
                <a:spcPct val="120000"/>
              </a:lnSpc>
              <a:buClr>
                <a:srgbClr val="6EA0B0"/>
              </a:buClr>
              <a:buNone/>
            </a:pP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Получают при крекинге (разложении при высокой температуре) нефти и нефтяных масел с целью получения большого выхода бензина. Продувка воздуха через эти остатки дает окисленные и крекинговые битумы.</a:t>
            </a:r>
          </a:p>
          <a:p>
            <a:pPr eaLnBrk="1" hangingPunct="1">
              <a:buFontTx/>
              <a:buNone/>
            </a:pPr>
            <a:endParaRPr lang="ru-RU" altLang="ru-RU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5"/>
          <p:cNvSpPr>
            <a:spLocks noChangeArrowheads="1"/>
          </p:cNvSpPr>
          <p:nvPr/>
        </p:nvSpPr>
        <p:spPr bwMode="auto">
          <a:xfrm>
            <a:off x="0" y="214313"/>
            <a:ext cx="9144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800" dirty="0"/>
              <a:t>Технологическая схема производства окисленного битума</a:t>
            </a:r>
          </a:p>
        </p:txBody>
      </p:sp>
      <p:pic>
        <p:nvPicPr>
          <p:cNvPr id="20483" name="Picture 4" descr="http://www.tehnoinfa.ru/images/pererabotkaneftiigaza/image5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71563"/>
            <a:ext cx="15049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Прямоугольник 9"/>
          <p:cNvSpPr>
            <a:spLocks noChangeArrowheads="1"/>
          </p:cNvSpPr>
          <p:nvPr/>
        </p:nvSpPr>
        <p:spPr bwMode="auto">
          <a:xfrm>
            <a:off x="0" y="5429250"/>
            <a:ext cx="4071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/>
              <a:t> Пустотелая окислительная колонна</a:t>
            </a:r>
          </a:p>
        </p:txBody>
      </p:sp>
      <p:sp>
        <p:nvSpPr>
          <p:cNvPr id="20485" name="Прямоугольник 10"/>
          <p:cNvSpPr>
            <a:spLocks noChangeArrowheads="1"/>
          </p:cNvSpPr>
          <p:nvPr/>
        </p:nvSpPr>
        <p:spPr bwMode="auto">
          <a:xfrm>
            <a:off x="2786063" y="1285875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b="0"/>
              <a:t>I - воздух, II - сырье, III - битум, IV - газы окисления.</a:t>
            </a:r>
            <a:endParaRPr lang="ru-RU" altLang="ru-RU" sz="2800"/>
          </a:p>
        </p:txBody>
      </p:sp>
      <p:pic>
        <p:nvPicPr>
          <p:cNvPr id="20486" name="Picture 6" descr="http://www.tehnoinfa.ru/images/pererabotkaneftiigaza/image5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28875"/>
            <a:ext cx="36766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Прямоугольник 12"/>
          <p:cNvSpPr>
            <a:spLocks noChangeArrowheads="1"/>
          </p:cNvSpPr>
          <p:nvPr/>
        </p:nvSpPr>
        <p:spPr bwMode="auto">
          <a:xfrm>
            <a:off x="4286250" y="542925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/>
              <a:t>Окислительная колонна с внутренним стаканом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634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окисленного битума</a:t>
            </a:r>
          </a:p>
        </p:txBody>
      </p:sp>
      <p:pic>
        <p:nvPicPr>
          <p:cNvPr id="21507" name="Picture 2" descr="http://nouprom-npz.ru/images/stories/tex_mbu1_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7"/>
            <a:ext cx="807561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Прямоугольник 5"/>
          <p:cNvSpPr>
            <a:spLocks noChangeArrowheads="1"/>
          </p:cNvSpPr>
          <p:nvPr/>
        </p:nvSpPr>
        <p:spPr bwMode="auto">
          <a:xfrm>
            <a:off x="2357438" y="-15787688"/>
            <a:ext cx="45720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800" b="0"/>
              <a:t>Сырьё (мазут) подаётся насосом в блок рекуперации где нагревается в теплообменных аппаратах за счёт тепла выходящего из вакуумного блока гудрона. После сырье направляется в печь, где нагревается до высокой температуры и подается в вакуумный блок, в котором из мазута выпариваются масляные фракции. Масляные фракции проходят блок охлаждения и сепарации и поступают в продуктовые емкости. Получившийся в вакуумном блоке гудрон, проходя блок рекуперации, в котором отдает часть своего тепла сырью, поступает на окисление в окислительные колонны. Готовый битум  из окислительных емкостей поступает в блок отгрузки готовой продукции. В процессе окисления вместе с газами окисления из гудрона выделяется черный соляр, который поступает в блок охлаждения и сепарации и далее в продуктовые емкости</a:t>
            </a:r>
            <a:endParaRPr lang="ru-RU" altLang="ru-RU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0" y="4044988"/>
            <a:ext cx="90364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Описание принципиальной схемы переработки</a:t>
            </a:r>
            <a:b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/>
            </a:r>
            <a:b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ru-RU" altLang="ru-RU" sz="1600" b="0" dirty="0">
                <a:solidFill>
                  <a:srgbClr val="000000"/>
                </a:solidFill>
                <a:cs typeface="Times New Roman" panose="02020603050405020304" pitchFamily="18" charset="0"/>
              </a:rPr>
              <a:t>Сырьё (мазут) подаётся насосом в блок рекуперации где нагревается в теплообменных аппаратах за счёт тепла выходящего из вакуумного блока гудрона. После сырье направляется в печь, где нагревается до высокой температуры и подается в вакуумный блок, в котором из мазута выпариваются масляные фракции. Масляные фракции проходят блок охлаждения и сепарации и поступают в продуктовые емкости. Получившийся в вакуумном блоке гудрон, проходя блок рекуперации, в котором отдает часть своего тепла сырью, поступает на окисление в окислительные колонны. Готовый битум  из окислительных емкостей поступает в блок отгрузки готовой продукции. В процессе окисления вместе с газами окисления из гудрона выделяется черный соляр, который поступает в блок охлаждения и сепарации и далее в продуктовые емкости. </a:t>
            </a:r>
            <a:endParaRPr lang="ru-RU" sz="16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комплексного производства битумных материалов</a:t>
            </a:r>
          </a:p>
        </p:txBody>
      </p:sp>
      <p:pic>
        <p:nvPicPr>
          <p:cNvPr id="23555" name="Picture 2" descr="http://neftegaz.ru/images/iren/%D0%B1%D0%B8%D1%82%D1%83%D0%BC3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214438"/>
            <a:ext cx="62515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500063" y="4786313"/>
            <a:ext cx="86439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000"/>
              <a:t>УГ – утяжеленный гудрон, КСС – комплексный стабилизатор состава, ПГ – подготовленный гудрон, РКМ – рулонный кровельный материал, БНК – битум нефтяной кровельный, БН – битум нефтяной, БДД – битум дорожный повышенной долговечности, ПБВ – полимернбитумные вяжущие, СБВ – серобитумные вяжущие, Э – эмульгатор, ЭБК – эмульсия битумная катионная.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7886700" cy="9941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549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1060</TotalTime>
  <Words>584</Words>
  <Application>Microsoft Office PowerPoint</Application>
  <PresentationFormat>Экран (4:3)</PresentationFormat>
  <Paragraphs>86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Times New Roman</vt:lpstr>
      <vt:lpstr>Arial</vt:lpstr>
      <vt:lpstr>Wingdings</vt:lpstr>
      <vt:lpstr>Symbol</vt:lpstr>
      <vt:lpstr>Техническая</vt:lpstr>
      <vt:lpstr> ОРГАНИЧЕСКИЕ (ЧЕРНЫЕ) ВЯЖУЩИЕ  Производство     Салимбавева З.Н.</vt:lpstr>
      <vt:lpstr>План лекции</vt:lpstr>
      <vt:lpstr>Добыча и переработка  природных битумов </vt:lpstr>
      <vt:lpstr>Добыча</vt:lpstr>
      <vt:lpstr>Производство природных битумов</vt:lpstr>
      <vt:lpstr>Презентация PowerPoint</vt:lpstr>
      <vt:lpstr>Презентация PowerPoint</vt:lpstr>
      <vt:lpstr> Нефтяные (искусственные) битумы </vt:lpstr>
      <vt:lpstr>Этапы перегонки нефти</vt:lpstr>
      <vt:lpstr>Первичная переработка нефти</vt:lpstr>
      <vt:lpstr>Презентация PowerPoint</vt:lpstr>
      <vt:lpstr>Презентация PowerPoint</vt:lpstr>
      <vt:lpstr> Остаточные битумы </vt:lpstr>
      <vt:lpstr>Презентация PowerPoint</vt:lpstr>
      <vt:lpstr>Схема производства окисленного битума</vt:lpstr>
      <vt:lpstr>Принципиальная схема комплексного производства битумных материалов</vt:lpstr>
      <vt:lpstr>Спасибо за внимание!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ОРГАНИЧЕСКИЕ ВЯЖУЩИЕ И МАТЕРИАЛЫ НА ИХ ОСНОВЕ</dc:title>
  <dc:creator>Customer</dc:creator>
  <cp:lastModifiedBy>Зауреш Салимбаева</cp:lastModifiedBy>
  <cp:revision>148</cp:revision>
  <dcterms:created xsi:type="dcterms:W3CDTF">2009-01-31T18:07:53Z</dcterms:created>
  <dcterms:modified xsi:type="dcterms:W3CDTF">2020-08-11T19:05:12Z</dcterms:modified>
</cp:coreProperties>
</file>